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99" r:id="rId4"/>
  </p:sldMasterIdLst>
  <p:notesMasterIdLst>
    <p:notesMasterId r:id="rId17"/>
  </p:notesMasterIdLst>
  <p:handoutMasterIdLst>
    <p:handoutMasterId r:id="rId18"/>
  </p:handoutMasterIdLst>
  <p:sldIdLst>
    <p:sldId id="314" r:id="rId5"/>
    <p:sldId id="319" r:id="rId6"/>
    <p:sldId id="284" r:id="rId7"/>
    <p:sldId id="293" r:id="rId8"/>
    <p:sldId id="316" r:id="rId9"/>
    <p:sldId id="294" r:id="rId10"/>
    <p:sldId id="295" r:id="rId11"/>
    <p:sldId id="296" r:id="rId12"/>
    <p:sldId id="297" r:id="rId13"/>
    <p:sldId id="317" r:id="rId14"/>
    <p:sldId id="321" r:id="rId15"/>
    <p:sldId id="298" r:id="rId16"/>
  </p:sldIdLst>
  <p:sldSz cx="9144000" cy="6858000" type="screen4x3"/>
  <p:notesSz cx="6797675" cy="9926638"/>
  <p:defaultTextStyle>
    <a:lvl1pPr marL="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8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0A0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301B821-A1FF-4177-AEE7-76D212191A09}">
  <a:tblStyle styleId="{B301B821-A1FF-4177-AEE7-76D212191A09}" styleName="Medium Style 9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9DCAF9ED-07DC-4A11-8D7F-57B35C25682E}" styleName="Medium Style 10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793D81CF-94F2-401A-BA57-92F5A7B2D0C5}" styleName="Medium Style 8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5FD0F851-EC5A-4D38-B0AD-8093EC10F338}" styleName="Light Style 6">
    <a:wholeTbl>
      <a:tcTxStyle>
        <a:fontRef idx="minor">
          <a:scrgbClr r="0" g="0" b="0"/>
        </a:fontRef>
        <a:schemeClr val="accent5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seCell>
      <a:tcStyle>
        <a:tcBdr/>
      </a:tcStyle>
    </a:seCell>
    <a:swCell>
      <a:tcStyle>
        <a:tcBdr/>
      </a:tcStyle>
    </a:swCell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  <a:neCell>
      <a:tcStyle>
        <a:tcBdr/>
      </a:tcStyle>
    </a:neCell>
    <a:nwCell>
      <a:tcStyle>
        <a:tcBdr/>
      </a:tcStyle>
    </a:nwCell>
  </a:tblStyle>
  <a:tblStyle styleId="{1FECB4D8-DB02-4DC6-A0A2-4F2EBAE1DC90}" styleName="Medium Style 1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3B4B98B0-60AC-42C2-AFA5-B58CD77FA1E5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seCell>
      <a:tcStyle>
        <a:tcBdr/>
      </a:tcStyle>
    </a:seCell>
    <a:swCell>
      <a:tcStyle>
        <a:tcBdr/>
      </a:tcStyle>
    </a:swCell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  <a:neCell>
      <a:tcStyle>
        <a:tcBdr/>
      </a:tcStyle>
    </a:neCell>
    <a:nwCell>
      <a:tcStyle>
        <a:tcBdr/>
      </a:tcStyle>
    </a:nwCell>
  </a:tblStyle>
  <a:tblStyle styleId="{0E3FDE45-AF77-4B5C-9715-49D594BDF05E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seCell>
      <a:tcStyle>
        <a:tcBdr/>
      </a:tcStyle>
    </a:seCell>
    <a:swCell>
      <a:tcStyle>
        <a:tcBdr/>
      </a:tcStyle>
    </a:swCell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55" autoAdjust="0"/>
    <p:restoredTop sz="88016" autoAdjust="0"/>
  </p:normalViewPr>
  <p:slideViewPr>
    <p:cSldViewPr>
      <p:cViewPr varScale="1">
        <p:scale>
          <a:sx n="72" d="100"/>
          <a:sy n="72" d="100"/>
        </p:scale>
        <p:origin x="1598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/>
          <a:lstStyle/>
          <a:p>
            <a:endParaRPr lang="en-US" dirty="0"/>
          </a:p>
        </p:txBody>
      </p:sp>
      <p:sp>
        <p:nvSpPr>
          <p:cNvPr id="3" name="Rectangle 3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/>
          <a:lstStyle/>
          <a:p>
            <a:fld id="{31555DB1-8736-42A3-B48D-2B08FB93332A}" type="datetimeFigureOut">
              <a:rPr lang="en-US" smtClean="0"/>
              <a:pPr/>
              <a:t>1/29/2024</a:t>
            </a:fld>
            <a:endParaRPr lang="en-US" dirty="0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/>
          <a:lstStyle/>
          <a:p>
            <a:endParaRPr lang="en-US" dirty="0"/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/>
          <a:lstStyle/>
          <a:p>
            <a:fld id="{5400D380-E0D7-4EB1-B91E-BFCC7DA7F2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7924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/>
          <a:lstStyle/>
          <a:p>
            <a:endParaRPr lang="en-US" dirty="0"/>
          </a:p>
        </p:txBody>
      </p:sp>
      <p:sp>
        <p:nvSpPr>
          <p:cNvPr id="3" name="Rectangle 3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/>
          <a:lstStyle/>
          <a:p>
            <a:fld id="{0BDB199F-A56C-4049-BA04-1447030960FF}" type="datetimeFigureOut">
              <a:rPr lang="en-US" smtClean="0"/>
              <a:pPr/>
              <a:t>1/29/2024</a:t>
            </a:fld>
            <a:endParaRPr lang="en-US" dirty="0"/>
          </a:p>
        </p:txBody>
      </p:sp>
      <p:sp>
        <p:nvSpPr>
          <p:cNvPr id="4" name="Rectangle 4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anchor="ctr"/>
          <a:lstStyle/>
          <a:p>
            <a:endParaRPr lang="en-US" dirty="0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6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/>
          <a:lstStyle/>
          <a:p>
            <a:endParaRPr lang="en-US" dirty="0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/>
          <a:lstStyle/>
          <a:p>
            <a:fld id="{B3A019F3-8596-4028-9847-CBD3A185B07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84072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>
      <a:defRPr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A019F3-8596-4028-9847-CBD3A185B07A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2143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A019F3-8596-4028-9847-CBD3A185B07A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CCD717AA-EA39-47F3-8A0A-15B3575EDB53}" type="datetime1">
              <a:rPr lang="en-US" smtClean="0"/>
              <a:pPr algn="r"/>
              <a:t>1/29/2024</a:t>
            </a:fld>
            <a:endParaRPr lang="en-US" sz="1000" dirty="0">
              <a:solidFill>
                <a:schemeClr val="tx1">
                  <a:tint val="65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>
              <a:solidFill>
                <a:sysClr val="windowText" lastClr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56D3EEF-DE4E-429D-8EC4-DDC531AFF587}" type="slidenum">
              <a:rPr lang="en-US" sz="1000" smtClean="0"/>
              <a:pPr algn="r"/>
              <a:t>‹#›</a:t>
            </a:fld>
            <a:endParaRPr lang="en-US" sz="1000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CCD717AA-EA39-47F3-8A0A-15B3575EDB53}" type="datetime1">
              <a:rPr lang="en-US" smtClean="0"/>
              <a:pPr algn="r"/>
              <a:t>1/29/2024</a:t>
            </a:fld>
            <a:endParaRPr lang="en-US" sz="1000" dirty="0">
              <a:solidFill>
                <a:schemeClr val="tx1">
                  <a:tint val="65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>
              <a:solidFill>
                <a:sysClr val="windowText" lastClr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56D3EEF-DE4E-429D-8EC4-DDC531AFF587}" type="slidenum">
              <a:rPr lang="en-US" sz="1000" smtClean="0"/>
              <a:pPr algn="r"/>
              <a:t>‹#›</a:t>
            </a:fld>
            <a:endParaRPr lang="en-US" sz="1000" dirty="0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CCD717AA-EA39-47F3-8A0A-15B3575EDB53}" type="datetime1">
              <a:rPr lang="en-US" smtClean="0"/>
              <a:pPr algn="r"/>
              <a:t>1/29/2024</a:t>
            </a:fld>
            <a:endParaRPr lang="en-US" sz="1000" dirty="0">
              <a:solidFill>
                <a:schemeClr val="tx1">
                  <a:tint val="65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>
              <a:solidFill>
                <a:sysClr val="windowText" lastClr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56D3EEF-DE4E-429D-8EC4-DDC531AFF587}" type="slidenum">
              <a:rPr lang="en-US" sz="1000" smtClean="0"/>
              <a:pPr algn="r"/>
              <a:t>‹#›</a:t>
            </a:fld>
            <a:endParaRPr lang="en-US" sz="1000" dirty="0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CCD717AA-EA39-47F3-8A0A-15B3575EDB53}" type="datetime1">
              <a:rPr lang="en-US" smtClean="0"/>
              <a:pPr algn="r"/>
              <a:t>1/29/2024</a:t>
            </a:fld>
            <a:endParaRPr lang="en-US" sz="1000" dirty="0">
              <a:solidFill>
                <a:schemeClr val="tx1">
                  <a:tint val="65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>
              <a:solidFill>
                <a:sysClr val="windowText" lastClr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56D3EEF-DE4E-429D-8EC4-DDC531AFF587}" type="slidenum">
              <a:rPr lang="en-US" sz="1000" smtClean="0"/>
              <a:pPr algn="r"/>
              <a:t>‹#›</a:t>
            </a:fld>
            <a:endParaRPr lang="en-US" sz="1000" dirty="0"/>
          </a:p>
        </p:txBody>
      </p:sp>
      <p:pic>
        <p:nvPicPr>
          <p:cNvPr id="9" name="Picture 8" descr="A silver emblem with different colored symbols&#10;&#10;Description automatically generated with medium confidence">
            <a:extLst>
              <a:ext uri="{FF2B5EF4-FFF2-40B4-BE49-F238E27FC236}">
                <a16:creationId xmlns:a16="http://schemas.microsoft.com/office/drawing/2014/main" id="{70BBA197-4ADF-83D8-D309-C37E809194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2415" y="5358882"/>
            <a:ext cx="1066800" cy="1327653"/>
          </a:xfrm>
          <a:prstGeom prst="rect">
            <a:avLst/>
          </a:prstGeom>
        </p:spPr>
      </p:pic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CCD717AA-EA39-47F3-8A0A-15B3575EDB53}" type="datetime1">
              <a:rPr lang="en-US" smtClean="0"/>
              <a:pPr algn="r"/>
              <a:t>1/29/2024</a:t>
            </a:fld>
            <a:endParaRPr lang="en-US" sz="1000" dirty="0">
              <a:solidFill>
                <a:schemeClr val="tx1">
                  <a:tint val="65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>
              <a:solidFill>
                <a:sysClr val="windowText" lastClr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56D3EEF-DE4E-429D-8EC4-DDC531AFF587}" type="slidenum">
              <a:rPr lang="en-US" sz="1000" smtClean="0"/>
              <a:pPr algn="r"/>
              <a:t>‹#›</a:t>
            </a:fld>
            <a:endParaRPr lang="en-US" sz="1000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CCD717AA-EA39-47F3-8A0A-15B3575EDB53}" type="datetime1">
              <a:rPr lang="en-US" smtClean="0"/>
              <a:pPr algn="r"/>
              <a:t>1/29/2024</a:t>
            </a:fld>
            <a:endParaRPr lang="en-US" sz="1000" dirty="0">
              <a:solidFill>
                <a:schemeClr val="tx1">
                  <a:tint val="65000"/>
                </a:scheme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>
              <a:solidFill>
                <a:sysClr val="windowText" lastClr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56D3EEF-DE4E-429D-8EC4-DDC531AFF587}" type="slidenum">
              <a:rPr lang="en-US" sz="1000" smtClean="0"/>
              <a:pPr algn="r"/>
              <a:t>‹#›</a:t>
            </a:fld>
            <a:endParaRPr lang="en-US" sz="1000" dirty="0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CCD717AA-EA39-47F3-8A0A-15B3575EDB53}" type="datetime1">
              <a:rPr lang="en-US" smtClean="0"/>
              <a:pPr algn="r"/>
              <a:t>1/29/2024</a:t>
            </a:fld>
            <a:endParaRPr lang="en-US" sz="1000" dirty="0">
              <a:solidFill>
                <a:schemeClr val="tx1">
                  <a:tint val="65000"/>
                </a:scheme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>
              <a:solidFill>
                <a:sysClr val="windowText" lastClr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56D3EEF-DE4E-429D-8EC4-DDC531AFF587}" type="slidenum">
              <a:rPr lang="en-US" sz="1000" smtClean="0"/>
              <a:pPr algn="r"/>
              <a:t>‹#›</a:t>
            </a:fld>
            <a:endParaRPr lang="en-US" sz="1000" dirty="0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CCD717AA-EA39-47F3-8A0A-15B3575EDB53}" type="datetime1">
              <a:rPr lang="en-US" smtClean="0"/>
              <a:pPr algn="r"/>
              <a:t>1/29/2024</a:t>
            </a:fld>
            <a:endParaRPr lang="en-US" sz="1000" dirty="0">
              <a:solidFill>
                <a:schemeClr val="tx1">
                  <a:tint val="65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>
              <a:solidFill>
                <a:sysClr val="windowText" lastClr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56D3EEF-DE4E-429D-8EC4-DDC531AFF587}" type="slidenum">
              <a:rPr lang="en-US" sz="1000" smtClean="0"/>
              <a:pPr algn="r"/>
              <a:t>‹#›</a:t>
            </a:fld>
            <a:endParaRPr lang="en-US" sz="1000" dirty="0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CCD717AA-EA39-47F3-8A0A-15B3575EDB53}" type="datetime1">
              <a:rPr lang="en-US" smtClean="0"/>
              <a:pPr algn="r"/>
              <a:t>1/29/2024</a:t>
            </a:fld>
            <a:endParaRPr lang="en-US" sz="1000" dirty="0">
              <a:solidFill>
                <a:schemeClr val="tx1">
                  <a:tint val="65000"/>
                </a:scheme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>
              <a:solidFill>
                <a:sysClr val="windowText" lastClr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56D3EEF-DE4E-429D-8EC4-DDC531AFF587}" type="slidenum">
              <a:rPr lang="en-US" sz="1000" smtClean="0"/>
              <a:pPr algn="r"/>
              <a:t>‹#›</a:t>
            </a:fld>
            <a:endParaRPr lang="en-US" sz="1000" dirty="0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CCD717AA-EA39-47F3-8A0A-15B3575EDB53}" type="datetime1">
              <a:rPr lang="en-US" smtClean="0"/>
              <a:pPr algn="r"/>
              <a:t>1/29/2024</a:t>
            </a:fld>
            <a:endParaRPr lang="en-US" sz="1000" dirty="0">
              <a:solidFill>
                <a:schemeClr val="tx1">
                  <a:tint val="65000"/>
                </a:scheme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>
              <a:solidFill>
                <a:sysClr val="windowText" lastClr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56D3EEF-DE4E-429D-8EC4-DDC531AFF587}" type="slidenum">
              <a:rPr lang="en-US" sz="1000" smtClean="0"/>
              <a:pPr algn="r"/>
              <a:t>‹#›</a:t>
            </a:fld>
            <a:endParaRPr lang="en-US" sz="1000" dirty="0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CCD717AA-EA39-47F3-8A0A-15B3575EDB53}" type="datetime1">
              <a:rPr lang="en-US" smtClean="0"/>
              <a:pPr algn="r"/>
              <a:t>1/29/2024</a:t>
            </a:fld>
            <a:endParaRPr lang="en-US" sz="1000" dirty="0">
              <a:solidFill>
                <a:schemeClr val="tx1">
                  <a:tint val="65000"/>
                </a:scheme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>
              <a:solidFill>
                <a:sysClr val="windowText" lastClr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56D3EEF-DE4E-429D-8EC4-DDC531AFF587}" type="slidenum">
              <a:rPr lang="en-US" sz="1000" smtClean="0"/>
              <a:pPr algn="r"/>
              <a:t>‹#›</a:t>
            </a:fld>
            <a:endParaRPr lang="en-US" sz="1000" dirty="0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pPr algn="r"/>
            <a:fld id="{CCD717AA-EA39-47F3-8A0A-15B3575EDB53}" type="datetime1">
              <a:rPr lang="en-US" smtClean="0"/>
              <a:pPr algn="r"/>
              <a:t>1/29/2024</a:t>
            </a:fld>
            <a:endParaRPr lang="en-US" sz="1000" dirty="0">
              <a:solidFill>
                <a:schemeClr val="tx1">
                  <a:tint val="65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 sz="1000" dirty="0">
              <a:solidFill>
                <a:sysClr val="windowText" lastClr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pPr algn="r"/>
            <a:fld id="{256D3EEF-DE4E-429D-8EC4-DDC531AFF587}" type="slidenum">
              <a:rPr lang="en-US" sz="1000" smtClean="0"/>
              <a:pPr algn="r"/>
              <a:t>‹#›</a:t>
            </a:fld>
            <a:endParaRPr lang="en-US" sz="10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mailto:membership@dres.org.uk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co.uk/imgres?imgurl=http://www.constructionenquirer.com/wp-content/uploads/Screen-Shot-2014-10-06-at-08.47.24-600x414.png&amp;imgrefurl=http://www.constructionenquirer.com/2014/10/06/balfour-beatty-rail-plans-to-close-offices/&amp;docid=zyjtJ0_SgvbuKM&amp;tbnid=qL2cuO5G9VwuHM:&amp;vet=1&amp;w=600&amp;h=414&amp;bih=470&amp;biw=1093&amp;ved=0ahUKEwjh07GUkOnYAhUqAcAKHTI0CRAQMwg_KAIwAg&amp;iact=c&amp;ictx=1" TargetMode="External"/><Relationship Id="rId3" Type="http://schemas.openxmlformats.org/officeDocument/2006/relationships/image" Target="../media/image4.png"/><Relationship Id="rId7" Type="http://schemas.openxmlformats.org/officeDocument/2006/relationships/image" Target="../media/image7.jpeg"/><Relationship Id="rId12" Type="http://schemas.openxmlformats.org/officeDocument/2006/relationships/image" Target="../media/image10.jpeg"/><Relationship Id="rId2" Type="http://schemas.openxmlformats.org/officeDocument/2006/relationships/hyperlink" Target="https://www.google.co.uk/imgres?imgurl=http://www.riagb.org.uk/wp-content/uploads/2014/08/Loram-amended.jpg&amp;imgrefurl=http://www.riagb.org.uk/members-management/loram-uk-ltd/&amp;docid=vcp4PVUR881iKM&amp;tbnid=lAjtmqd3G5nEfM:&amp;vet=1&amp;w=1028&amp;h=1028&amp;bih=470&amp;biw=1093&amp;ved=0ahUKEwih6p_Bj-nYAhXMLsAKHW3LANcQMwhWKAwwDA&amp;iact=c&amp;ictx=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google.co.uk/imgres?imgurl=https://botw-pd.s3.amazonaws.com/styles/logo-thumbnail/s3/112010/network_rail_logo.png?itok=XsMDwbkE&amp;imgrefurl=http://www.brandsoftheworld.com/logo/network-rail-0&amp;docid=8oDg9Ayd0DjP0M&amp;tbnid=l9yl3gN7sh6CZM:&amp;vet=1&amp;w=195&amp;h=195&amp;bih=470&amp;biw=1093&amp;ved=0ahUKEwi4o9Tzj-nYAhWhDMAKHSIVCN8QxiAIGSgE&amp;iact=c&amp;ictx=1" TargetMode="External"/><Relationship Id="rId11" Type="http://schemas.openxmlformats.org/officeDocument/2006/relationships/image" Target="../media/image9.png"/><Relationship Id="rId5" Type="http://schemas.openxmlformats.org/officeDocument/2006/relationships/image" Target="../media/image6.jpeg"/><Relationship Id="rId10" Type="http://schemas.openxmlformats.org/officeDocument/2006/relationships/image" Target="../media/image8.jpeg"/><Relationship Id="rId4" Type="http://schemas.openxmlformats.org/officeDocument/2006/relationships/image" Target="../media/image5.jpeg"/><Relationship Id="rId9" Type="http://schemas.openxmlformats.org/officeDocument/2006/relationships/hyperlink" Target="https://www.google.co.uk/imgres?imgurl=https://media.licdn.com/mpr/mpr/shrinknp_400_400/AAEAAQAAAAAAAAXGAAAAJDViYmIwNGY1LTFjODItNGQyOS1iNTg2LWNkNTg2Y2E4NTc0MA.jpg&amp;imgrefurl=https://www.linkedin.com/pulse/do-you-know-what-balfour-beatty-rail-balfour-beatty-rail&amp;docid=KLAKi3NRQjQSXM&amp;tbnid=pgjLJjv-FQxC3M:&amp;vet=1&amp;w=266&amp;h=144&amp;bih=470&amp;biw=1093&amp;ved=0ahUKEwjPz-yWkOnYAhXBCMAKHf8rCv8QxiAIFigB&amp;iact=c&amp;ictx=1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800" b="1" dirty="0"/>
              <a:t>DERBY RAILWAY ENGINEERING SOCIETY</a:t>
            </a:r>
          </a:p>
        </p:txBody>
      </p:sp>
      <p:sp>
        <p:nvSpPr>
          <p:cNvPr id="3" name="Rectangle 3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7702624" cy="175260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INTRODUCING THE SOCIETY</a:t>
            </a:r>
          </a:p>
        </p:txBody>
      </p:sp>
    </p:spTree>
    <p:extLst>
      <p:ext uri="{BB962C8B-B14F-4D97-AF65-F5344CB8AC3E}">
        <p14:creationId xmlns:p14="http://schemas.microsoft.com/office/powerpoint/2010/main" val="42941658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668774"/>
            <a:ext cx="8424936" cy="990600"/>
          </a:xfrm>
        </p:spPr>
        <p:txBody>
          <a:bodyPr>
            <a:noAutofit/>
          </a:bodyPr>
          <a:lstStyle/>
          <a:p>
            <a:r>
              <a:rPr lang="en-GB" sz="3200" dirty="0"/>
              <a:t>HOW DOES DRES FIT WITH OTHER ENGINEERING INSTITUTIONS AND RAILWAY CENTRED SOCIETIES?</a:t>
            </a:r>
          </a:p>
        </p:txBody>
      </p:sp>
      <p:sp>
        <p:nvSpPr>
          <p:cNvPr id="4" name="Content Placeholder 1"/>
          <p:cNvSpPr>
            <a:spLocks noGrp="1"/>
          </p:cNvSpPr>
          <p:nvPr>
            <p:ph idx="1"/>
          </p:nvPr>
        </p:nvSpPr>
        <p:spPr>
          <a:xfrm>
            <a:off x="251520" y="2132856"/>
            <a:ext cx="8229600" cy="3888432"/>
          </a:xfrm>
        </p:spPr>
        <p:txBody>
          <a:bodyPr>
            <a:normAutofit fontScale="92500" lnSpcReduction="20000"/>
          </a:bodyPr>
          <a:lstStyle/>
          <a:p>
            <a:pPr>
              <a:spcBef>
                <a:spcPts val="0"/>
              </a:spcBef>
            </a:pPr>
            <a:r>
              <a:rPr lang="en-GB" dirty="0"/>
              <a:t>We work closely with:-</a:t>
            </a:r>
          </a:p>
          <a:p>
            <a:pPr marL="0" indent="0">
              <a:buNone/>
            </a:pPr>
            <a:endParaRPr lang="en-GB" dirty="0"/>
          </a:p>
          <a:p>
            <a:pPr lvl="1">
              <a:spcBef>
                <a:spcPts val="0"/>
              </a:spcBef>
            </a:pPr>
            <a:r>
              <a:rPr lang="en-GB" dirty="0"/>
              <a:t>The IMechE Railway Division</a:t>
            </a:r>
          </a:p>
          <a:p>
            <a:pPr lvl="1"/>
            <a:r>
              <a:rPr lang="en-GB" dirty="0"/>
              <a:t>Rail Forum</a:t>
            </a:r>
          </a:p>
          <a:p>
            <a:pPr lvl="1"/>
            <a:r>
              <a:rPr lang="en-GB" dirty="0"/>
              <a:t>Young Railway Professionals</a:t>
            </a:r>
          </a:p>
          <a:p>
            <a:pPr lvl="1"/>
            <a:r>
              <a:rPr lang="en-GB" dirty="0"/>
              <a:t>Women In Rail</a:t>
            </a:r>
          </a:p>
          <a:p>
            <a:pPr lvl="1">
              <a:buNone/>
            </a:pPr>
            <a:br>
              <a:rPr lang="en-GB" dirty="0"/>
            </a:br>
            <a:endParaRPr lang="en-GB" dirty="0"/>
          </a:p>
          <a:p>
            <a:r>
              <a:rPr lang="en-GB" dirty="0"/>
              <a:t>Our USPs are:-</a:t>
            </a:r>
          </a:p>
          <a:p>
            <a:pPr lvl="1"/>
            <a:r>
              <a:rPr lang="en-GB" dirty="0"/>
              <a:t>A broad membership demographic, allowing for sharing of knowledge across generations of railway professionals</a:t>
            </a:r>
          </a:p>
          <a:p>
            <a:pPr lvl="1"/>
            <a:r>
              <a:rPr lang="en-GB" dirty="0"/>
              <a:t>A focus on all engineering disciplines</a:t>
            </a:r>
          </a:p>
          <a:p>
            <a:pPr lvl="1"/>
            <a:r>
              <a:rPr lang="en-GB" dirty="0"/>
              <a:t>A broad cross-section of topics rather than in-depth specialisations</a:t>
            </a:r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389378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668774"/>
            <a:ext cx="7750508" cy="990600"/>
          </a:xfrm>
        </p:spPr>
        <p:txBody>
          <a:bodyPr>
            <a:noAutofit/>
          </a:bodyPr>
          <a:lstStyle/>
          <a:p>
            <a:r>
              <a:rPr lang="en-GB" sz="3200" dirty="0"/>
              <a:t>PERCIEVED BENIFITS – A SUMMARY</a:t>
            </a:r>
          </a:p>
        </p:txBody>
      </p:sp>
      <p:sp>
        <p:nvSpPr>
          <p:cNvPr id="4" name="Content Placeholder 1"/>
          <p:cNvSpPr>
            <a:spLocks noGrp="1"/>
          </p:cNvSpPr>
          <p:nvPr>
            <p:ph idx="1"/>
          </p:nvPr>
        </p:nvSpPr>
        <p:spPr>
          <a:xfrm>
            <a:off x="251520" y="1484784"/>
            <a:ext cx="8229600" cy="4176464"/>
          </a:xfrm>
        </p:spPr>
        <p:txBody>
          <a:bodyPr>
            <a:normAutofit lnSpcReduction="10000"/>
          </a:bodyPr>
          <a:lstStyle/>
          <a:p>
            <a:pPr algn="just"/>
            <a:r>
              <a:rPr lang="en-GB" sz="2000" dirty="0"/>
              <a:t>Certified CPD for Staff.</a:t>
            </a:r>
          </a:p>
          <a:p>
            <a:pPr algn="just"/>
            <a:r>
              <a:rPr lang="en-GB" sz="2000" dirty="0"/>
              <a:t>Promotes ‘thought leadership’ and general technical development across a wide range of railway engineering disciplines.</a:t>
            </a:r>
          </a:p>
          <a:p>
            <a:pPr algn="just"/>
            <a:r>
              <a:rPr lang="en-GB" sz="2000" dirty="0"/>
              <a:t>Access to a broad cross section of railway companies – gives a broad prospective.</a:t>
            </a:r>
          </a:p>
          <a:p>
            <a:pPr algn="just"/>
            <a:r>
              <a:rPr lang="en-GB" sz="2000" dirty="0"/>
              <a:t>Provides a development opportunity for ‘younger’ colleagues</a:t>
            </a:r>
          </a:p>
          <a:p>
            <a:pPr lvl="1" algn="just"/>
            <a:r>
              <a:rPr lang="en-GB" sz="1600" dirty="0"/>
              <a:t>Engagement and networking with an experienced cohort of members</a:t>
            </a:r>
          </a:p>
          <a:p>
            <a:pPr lvl="1" algn="just"/>
            <a:r>
              <a:rPr lang="en-GB" sz="1600" dirty="0"/>
              <a:t>Development opportunity via DRES Committee membership</a:t>
            </a:r>
          </a:p>
          <a:p>
            <a:pPr lvl="1" algn="just"/>
            <a:r>
              <a:rPr lang="en-GB" sz="1600" dirty="0"/>
              <a:t>Complementary management skills alongside technical skill – marketing, finance, people management etc   </a:t>
            </a:r>
          </a:p>
          <a:p>
            <a:pPr algn="just"/>
            <a:r>
              <a:rPr lang="en-GB" sz="2000" dirty="0"/>
              <a:t>Cost effective compared to other professional institutions.</a:t>
            </a:r>
          </a:p>
          <a:p>
            <a:pPr algn="just"/>
            <a:r>
              <a:rPr lang="en-GB" sz="2000" dirty="0"/>
              <a:t>Supports the Derby Rail Industry</a:t>
            </a:r>
          </a:p>
          <a:p>
            <a:pPr lvl="1" algn="just"/>
            <a:r>
              <a:rPr lang="en-GB" sz="1600" dirty="0"/>
              <a:t>Long term resourcing through an outreach programme</a:t>
            </a:r>
          </a:p>
          <a:p>
            <a:pPr lvl="1" algn="just"/>
            <a:r>
              <a:rPr lang="en-GB" sz="1600" dirty="0"/>
              <a:t>Ability to promote company  within a wider cohort</a:t>
            </a:r>
          </a:p>
          <a:p>
            <a:pPr lvl="1" algn="just"/>
            <a:endParaRPr lang="en-GB" sz="1600" dirty="0"/>
          </a:p>
          <a:p>
            <a:pPr lvl="1" algn="just"/>
            <a:endParaRPr lang="en-GB" sz="1600" dirty="0"/>
          </a:p>
          <a:p>
            <a:pPr algn="just"/>
            <a:endParaRPr lang="en-GB" sz="2000" dirty="0"/>
          </a:p>
          <a:p>
            <a:pPr marL="0" indent="0">
              <a:buNone/>
            </a:pPr>
            <a:endParaRPr lang="en-GB" sz="1800" dirty="0"/>
          </a:p>
          <a:p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9389378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484784"/>
            <a:ext cx="7916416" cy="4876800"/>
          </a:xfrm>
        </p:spPr>
        <p:txBody>
          <a:bodyPr>
            <a:normAutofit/>
          </a:bodyPr>
          <a:lstStyle/>
          <a:p>
            <a:pPr lvl="1"/>
            <a:endParaRPr lang="en-GB" sz="1800" dirty="0"/>
          </a:p>
          <a:p>
            <a:pPr marL="0" indent="0">
              <a:buNone/>
            </a:pPr>
            <a:r>
              <a:rPr lang="en-GB" sz="2600" dirty="0"/>
              <a:t>Please Contact David Saunders or any other DRES Committee Member or Vice President</a:t>
            </a:r>
          </a:p>
          <a:p>
            <a:pPr marL="0" indent="0">
              <a:buNone/>
            </a:pPr>
            <a:br>
              <a:rPr lang="en-GB" sz="1800" dirty="0"/>
            </a:br>
            <a:r>
              <a:rPr lang="en-GB" sz="1800" dirty="0"/>
              <a:t>David Saunders</a:t>
            </a:r>
          </a:p>
          <a:p>
            <a:pPr marL="0" indent="0">
              <a:buNone/>
            </a:pPr>
            <a:r>
              <a:rPr lang="en-GB" sz="1200" dirty="0"/>
              <a:t>Membership Secretary</a:t>
            </a:r>
          </a:p>
          <a:p>
            <a:pPr marL="0" indent="0">
              <a:buNone/>
            </a:pPr>
            <a:r>
              <a:rPr lang="en-GB" sz="1200" dirty="0"/>
              <a:t>Email : </a:t>
            </a:r>
            <a:r>
              <a:rPr lang="en-GB" sz="1200" dirty="0">
                <a:hlinkClick r:id="rId2"/>
              </a:rPr>
              <a:t>membership@dres.org.uk</a:t>
            </a:r>
            <a:r>
              <a:rPr lang="en-GB" sz="1200" dirty="0"/>
              <a:t> </a:t>
            </a:r>
          </a:p>
          <a:p>
            <a:pPr marL="0" indent="0">
              <a:buNone/>
            </a:pPr>
            <a:endParaRPr lang="en-GB" sz="1200" dirty="0"/>
          </a:p>
          <a:p>
            <a:pPr marL="0" indent="0">
              <a:buNone/>
            </a:pPr>
            <a:endParaRPr lang="en-GB" sz="1800" dirty="0"/>
          </a:p>
          <a:p>
            <a:endParaRPr lang="en-GB" sz="1800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11560" y="404664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b="1" dirty="0"/>
              <a:t>Interested in Joining?</a:t>
            </a:r>
          </a:p>
        </p:txBody>
      </p:sp>
    </p:spTree>
    <p:extLst>
      <p:ext uri="{BB962C8B-B14F-4D97-AF65-F5344CB8AC3E}">
        <p14:creationId xmlns:p14="http://schemas.microsoft.com/office/powerpoint/2010/main" val="17699571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668774"/>
            <a:ext cx="7750508" cy="990600"/>
          </a:xfrm>
        </p:spPr>
        <p:txBody>
          <a:bodyPr>
            <a:noAutofit/>
          </a:bodyPr>
          <a:lstStyle/>
          <a:p>
            <a:r>
              <a:rPr lang="en-GB" sz="3200" dirty="0"/>
              <a:t>INTRODUCTION</a:t>
            </a:r>
          </a:p>
        </p:txBody>
      </p:sp>
      <p:sp>
        <p:nvSpPr>
          <p:cNvPr id="4" name="Content Placeholder 1"/>
          <p:cNvSpPr>
            <a:spLocks noGrp="1"/>
          </p:cNvSpPr>
          <p:nvPr>
            <p:ph idx="1"/>
          </p:nvPr>
        </p:nvSpPr>
        <p:spPr>
          <a:xfrm>
            <a:off x="251520" y="2132856"/>
            <a:ext cx="8229600" cy="3888432"/>
          </a:xfrm>
        </p:spPr>
        <p:txBody>
          <a:bodyPr>
            <a:normAutofit/>
          </a:bodyPr>
          <a:lstStyle/>
          <a:p>
            <a:r>
              <a:rPr lang="en-GB" sz="2800" dirty="0"/>
              <a:t>This presentation:</a:t>
            </a:r>
          </a:p>
          <a:p>
            <a:pPr lvl="1" algn="just"/>
            <a:r>
              <a:rPr lang="en-GB" dirty="0"/>
              <a:t>will inform you and your staff about the Derby Railway Engineering Society (DRES).</a:t>
            </a:r>
          </a:p>
          <a:p>
            <a:pPr lvl="1" algn="just"/>
            <a:endParaRPr lang="en-GB" dirty="0"/>
          </a:p>
          <a:p>
            <a:pPr lvl="1" algn="just"/>
            <a:r>
              <a:rPr lang="en-GB" dirty="0"/>
              <a:t>will allow you to gain an understanding of what you and your staff will gain from the Society.</a:t>
            </a:r>
          </a:p>
          <a:p>
            <a:pPr lvl="1" algn="just"/>
            <a:endParaRPr lang="en-GB" dirty="0"/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885133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668774"/>
            <a:ext cx="7750508" cy="990600"/>
          </a:xfrm>
        </p:spPr>
        <p:txBody>
          <a:bodyPr>
            <a:noAutofit/>
          </a:bodyPr>
          <a:lstStyle/>
          <a:p>
            <a:r>
              <a:rPr lang="en-GB" sz="3200" dirty="0"/>
              <a:t>ABOUT DERBY RAILWAY </a:t>
            </a:r>
            <a:br>
              <a:rPr lang="en-GB" sz="3200" dirty="0"/>
            </a:br>
            <a:r>
              <a:rPr lang="en-GB" sz="3200" dirty="0"/>
              <a:t>ENGINEERING SOCIETY (DRES)</a:t>
            </a:r>
          </a:p>
        </p:txBody>
      </p:sp>
      <p:sp>
        <p:nvSpPr>
          <p:cNvPr id="4" name="Content Placeholder 1"/>
          <p:cNvSpPr>
            <a:spLocks noGrp="1"/>
          </p:cNvSpPr>
          <p:nvPr>
            <p:ph idx="1"/>
          </p:nvPr>
        </p:nvSpPr>
        <p:spPr>
          <a:xfrm>
            <a:off x="251520" y="2132856"/>
            <a:ext cx="8229600" cy="3888432"/>
          </a:xfrm>
        </p:spPr>
        <p:txBody>
          <a:bodyPr>
            <a:normAutofit/>
          </a:bodyPr>
          <a:lstStyle/>
          <a:p>
            <a:pPr algn="just"/>
            <a:r>
              <a:rPr lang="en-GB" sz="1800" dirty="0"/>
              <a:t>Designed to encourage interchange of technical expertise amongst all the railway disciplines of its engineering staff, the </a:t>
            </a:r>
            <a:r>
              <a:rPr lang="en-GB" sz="1800" b="1" dirty="0"/>
              <a:t>Midland Railway Engineering Club</a:t>
            </a:r>
            <a:r>
              <a:rPr lang="en-GB" sz="1800" dirty="0"/>
              <a:t> was started in October 1908.</a:t>
            </a:r>
          </a:p>
          <a:p>
            <a:pPr marL="0" indent="0" algn="just">
              <a:buNone/>
            </a:pPr>
            <a:endParaRPr lang="en-GB" sz="1800" dirty="0"/>
          </a:p>
          <a:p>
            <a:pPr algn="just"/>
            <a:r>
              <a:rPr lang="en-GB" sz="1800" dirty="0"/>
              <a:t>In 1923, the many railways companies existing at that time amalgamated to form just 4 large companies and the name of the Club was changed to </a:t>
            </a:r>
            <a:r>
              <a:rPr lang="en-GB" sz="1800" b="1" dirty="0"/>
              <a:t>The Derby Railway Engineering Club</a:t>
            </a:r>
            <a:r>
              <a:rPr lang="en-GB" sz="1800" dirty="0"/>
              <a:t> to reflect Derby as being the headquarters of the newly created London Midland and Scottish Railway.</a:t>
            </a:r>
          </a:p>
          <a:p>
            <a:pPr marL="0" indent="0" algn="just">
              <a:buNone/>
            </a:pPr>
            <a:endParaRPr lang="en-GB" sz="1800" dirty="0"/>
          </a:p>
          <a:p>
            <a:pPr algn="just"/>
            <a:r>
              <a:rPr lang="en-GB" sz="1800" dirty="0"/>
              <a:t>By 1950, the membership had grown to 300 and reached its </a:t>
            </a:r>
            <a:br>
              <a:rPr lang="en-GB" sz="1800" dirty="0"/>
            </a:br>
            <a:r>
              <a:rPr lang="en-GB" sz="1800" dirty="0"/>
              <a:t>maximum of some 630 in the 1970s.</a:t>
            </a:r>
          </a:p>
          <a:p>
            <a:pPr marL="0" indent="0">
              <a:buNone/>
            </a:pPr>
            <a:endParaRPr lang="en-GB" sz="1600" dirty="0"/>
          </a:p>
          <a:p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9389378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668774"/>
            <a:ext cx="6203032" cy="990600"/>
          </a:xfrm>
        </p:spPr>
        <p:txBody>
          <a:bodyPr>
            <a:noAutofit/>
          </a:bodyPr>
          <a:lstStyle/>
          <a:p>
            <a:r>
              <a:rPr lang="en-GB" sz="3200" dirty="0"/>
              <a:t>ABOUT DERBY RAILWAY ENGINEERING SOCIETY (DRES)</a:t>
            </a:r>
          </a:p>
        </p:txBody>
      </p:sp>
      <p:sp>
        <p:nvSpPr>
          <p:cNvPr id="4" name="Content Placeholder 1"/>
          <p:cNvSpPr>
            <a:spLocks noGrp="1"/>
          </p:cNvSpPr>
          <p:nvPr>
            <p:ph idx="1"/>
          </p:nvPr>
        </p:nvSpPr>
        <p:spPr>
          <a:xfrm>
            <a:off x="233547" y="2132856"/>
            <a:ext cx="8496944" cy="4320481"/>
          </a:xfrm>
        </p:spPr>
        <p:txBody>
          <a:bodyPr>
            <a:normAutofit fontScale="32500" lnSpcReduction="20000"/>
          </a:bodyPr>
          <a:lstStyle/>
          <a:p>
            <a:pPr algn="just"/>
            <a:r>
              <a:rPr lang="en-GB" sz="5500" dirty="0"/>
              <a:t>In the following years, the scale of the railway industry in Derby gradually diminished, falling abruptly with railway privatisation.  As a result, the title was changed to the current </a:t>
            </a:r>
            <a:r>
              <a:rPr lang="en-GB" sz="5500" b="1" dirty="0"/>
              <a:t>Derby Railway Engineering Society</a:t>
            </a:r>
            <a:r>
              <a:rPr lang="en-GB" sz="5500" dirty="0"/>
              <a:t> to reflect its current remit.</a:t>
            </a:r>
          </a:p>
          <a:p>
            <a:pPr marL="0" indent="0" algn="just">
              <a:buNone/>
            </a:pPr>
            <a:endParaRPr lang="en-GB" sz="5500" dirty="0"/>
          </a:p>
          <a:p>
            <a:pPr algn="just"/>
            <a:r>
              <a:rPr lang="en-GB" sz="5500" dirty="0"/>
              <a:t>The Society forms an informal link between otherwise separate organisations to benefit from sharing information and expertise; in much the same way as it served the technical staff of the Midland Railway Company in 1908.</a:t>
            </a:r>
          </a:p>
          <a:p>
            <a:pPr marL="0" indent="0" algn="just">
              <a:buNone/>
            </a:pPr>
            <a:endParaRPr lang="en-GB" sz="5500" dirty="0"/>
          </a:p>
          <a:p>
            <a:pPr algn="just"/>
            <a:r>
              <a:rPr lang="en-GB" sz="5500" dirty="0"/>
              <a:t>In 2008, the Society celebrated its centenary with special events including a reception and separate lecture at the Derby Council House.</a:t>
            </a:r>
          </a:p>
          <a:p>
            <a:pPr marL="0" indent="0" algn="just">
              <a:buNone/>
            </a:pPr>
            <a:endParaRPr lang="en-GB" sz="5500" dirty="0"/>
          </a:p>
          <a:p>
            <a:pPr algn="just"/>
            <a:r>
              <a:rPr lang="en-GB" sz="5500" dirty="0"/>
              <a:t>Today, the membership numbers stand at over 200.</a:t>
            </a:r>
          </a:p>
          <a:p>
            <a:pPr marL="0" indent="0">
              <a:buNone/>
            </a:pPr>
            <a:endParaRPr lang="en-GB" sz="1600" dirty="0"/>
          </a:p>
          <a:p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42116382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668774"/>
            <a:ext cx="6203032" cy="990600"/>
          </a:xfrm>
        </p:spPr>
        <p:txBody>
          <a:bodyPr>
            <a:noAutofit/>
          </a:bodyPr>
          <a:lstStyle/>
          <a:p>
            <a:r>
              <a:rPr lang="en-GB" sz="3200" dirty="0"/>
              <a:t>THE REMIT OF THE SOCIETY</a:t>
            </a:r>
          </a:p>
        </p:txBody>
      </p:sp>
      <p:sp>
        <p:nvSpPr>
          <p:cNvPr id="4" name="Content Placeholder 1"/>
          <p:cNvSpPr>
            <a:spLocks noGrp="1"/>
          </p:cNvSpPr>
          <p:nvPr>
            <p:ph idx="1"/>
          </p:nvPr>
        </p:nvSpPr>
        <p:spPr>
          <a:xfrm>
            <a:off x="233547" y="1700808"/>
            <a:ext cx="8298893" cy="4752529"/>
          </a:xfrm>
        </p:spPr>
        <p:txBody>
          <a:bodyPr>
            <a:normAutofit fontScale="32500" lnSpcReduction="20000"/>
          </a:bodyPr>
          <a:lstStyle/>
          <a:p>
            <a:pPr algn="just"/>
            <a:r>
              <a:rPr lang="en-GB" sz="5500" dirty="0"/>
              <a:t>To promote interest and employment in the railway industry by focussing on:</a:t>
            </a:r>
          </a:p>
          <a:p>
            <a:pPr lvl="1" algn="just"/>
            <a:r>
              <a:rPr lang="en-GB" sz="5100" dirty="0"/>
              <a:t>all aspects of the Railway including its operation; and</a:t>
            </a:r>
          </a:p>
          <a:p>
            <a:pPr lvl="1" algn="just"/>
            <a:r>
              <a:rPr lang="en-GB" sz="5100" dirty="0"/>
              <a:t>the value of the role of engineering within the railway industry</a:t>
            </a:r>
          </a:p>
          <a:p>
            <a:pPr marL="0" indent="0" algn="just">
              <a:buNone/>
            </a:pPr>
            <a:endParaRPr lang="en-GB" sz="5500" dirty="0"/>
          </a:p>
          <a:p>
            <a:pPr algn="just"/>
            <a:r>
              <a:rPr lang="en-GB" sz="5500" dirty="0"/>
              <a:t>To ensure new talent enters the railway industry, and in particular:</a:t>
            </a:r>
          </a:p>
          <a:p>
            <a:pPr lvl="1" algn="just"/>
            <a:r>
              <a:rPr lang="en-GB" sz="5100" dirty="0"/>
              <a:t>promoting the rail industry to schools and colleagues </a:t>
            </a:r>
          </a:p>
          <a:p>
            <a:pPr lvl="1" algn="just"/>
            <a:r>
              <a:rPr lang="en-GB" sz="5100" dirty="0"/>
              <a:t>promoting further education in engineering and</a:t>
            </a:r>
          </a:p>
          <a:p>
            <a:pPr lvl="1" algn="just"/>
            <a:r>
              <a:rPr lang="en-GB" sz="5100" dirty="0"/>
              <a:t>promoting railway engineering as worthwhile and rewarding career</a:t>
            </a:r>
          </a:p>
          <a:p>
            <a:pPr marL="0" indent="0" algn="just">
              <a:buNone/>
            </a:pPr>
            <a:endParaRPr lang="en-GB" sz="5500" dirty="0"/>
          </a:p>
          <a:p>
            <a:pPr algn="just"/>
            <a:r>
              <a:rPr lang="en-GB" sz="5500" dirty="0"/>
              <a:t>To make the Society relevant, inclusive and appropriate to all colleagues within the railway industry.</a:t>
            </a:r>
          </a:p>
          <a:p>
            <a:pPr algn="just"/>
            <a:endParaRPr lang="en-GB" sz="5500" dirty="0"/>
          </a:p>
          <a:p>
            <a:pPr algn="just"/>
            <a:r>
              <a:rPr lang="en-GB" sz="5500" dirty="0"/>
              <a:t>The Society currently has an increased focus on how it can attract and retain ‘younger’ colleagues and promote the benefits of the railway industry within schools, colleges and universities. </a:t>
            </a:r>
          </a:p>
          <a:p>
            <a:pPr algn="just"/>
            <a:endParaRPr lang="en-GB" sz="5500" dirty="0"/>
          </a:p>
          <a:p>
            <a:pPr marL="0" indent="0">
              <a:buNone/>
            </a:pPr>
            <a:endParaRPr lang="en-GB" sz="5500" dirty="0"/>
          </a:p>
          <a:p>
            <a:pPr marL="0" indent="0">
              <a:buNone/>
            </a:pPr>
            <a:endParaRPr lang="en-GB" sz="1600" dirty="0"/>
          </a:p>
          <a:p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42116382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/>
              <a:t>CURRENT SOCIETY ACTIVITIES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700808"/>
            <a:ext cx="8229600" cy="4032448"/>
          </a:xfrm>
        </p:spPr>
        <p:txBody>
          <a:bodyPr>
            <a:normAutofit/>
          </a:bodyPr>
          <a:lstStyle/>
          <a:p>
            <a:pPr algn="just"/>
            <a:r>
              <a:rPr lang="en-GB" sz="2000" dirty="0"/>
              <a:t>The Society has a full and varied schedule of events including:</a:t>
            </a:r>
          </a:p>
          <a:p>
            <a:pPr lvl="1" algn="just"/>
            <a:r>
              <a:rPr lang="en-GB" sz="1800" dirty="0"/>
              <a:t>An engaging and highly relevant lecture programme geared around the latest technical and development within the industry.</a:t>
            </a:r>
          </a:p>
          <a:p>
            <a:pPr lvl="1" algn="just"/>
            <a:r>
              <a:rPr lang="en-GB" sz="1800" dirty="0"/>
              <a:t>Technical visits.</a:t>
            </a:r>
          </a:p>
          <a:p>
            <a:pPr lvl="1" algn="just"/>
            <a:r>
              <a:rPr lang="en-GB" sz="1800" dirty="0"/>
              <a:t>Networking and social events.</a:t>
            </a:r>
          </a:p>
          <a:p>
            <a:pPr lvl="1" algn="just"/>
            <a:r>
              <a:rPr lang="en-GB" sz="1800" dirty="0"/>
              <a:t>An annual study tour.</a:t>
            </a:r>
          </a:p>
          <a:p>
            <a:pPr lvl="1" algn="just"/>
            <a:r>
              <a:rPr lang="en-GB" sz="1800" dirty="0"/>
              <a:t>A formal Annual Dinner. </a:t>
            </a:r>
          </a:p>
          <a:p>
            <a:pPr lvl="1" algn="just"/>
            <a:r>
              <a:rPr lang="en-GB" sz="1800" dirty="0"/>
              <a:t>Events in support of promoting engineering in local schools and colleges. </a:t>
            </a:r>
          </a:p>
          <a:p>
            <a:pPr algn="just">
              <a:buNone/>
            </a:pP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7225534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/>
          <a:srcRect l="52071" t="25500" r="9279" b="22701"/>
          <a:stretch/>
        </p:blipFill>
        <p:spPr>
          <a:xfrm>
            <a:off x="4716016" y="4221088"/>
            <a:ext cx="3528392" cy="155417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401080" cy="990600"/>
          </a:xfrm>
        </p:spPr>
        <p:txBody>
          <a:bodyPr>
            <a:noAutofit/>
          </a:bodyPr>
          <a:lstStyle/>
          <a:p>
            <a:r>
              <a:rPr lang="en-GB" sz="2800" dirty="0"/>
              <a:t>HOW DOES DRES BENEFIT LOCAL EMPLOYERS?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268760"/>
            <a:ext cx="8352928" cy="5064315"/>
          </a:xfrm>
        </p:spPr>
        <p:txBody>
          <a:bodyPr>
            <a:normAutofit fontScale="92500"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sz="1800" b="1" dirty="0"/>
              <a:t>1. </a:t>
            </a:r>
            <a:r>
              <a:rPr lang="en-GB" sz="1700" b="1" dirty="0"/>
              <a:t>Education </a:t>
            </a:r>
            <a:br>
              <a:rPr lang="en-GB" sz="1700" dirty="0"/>
            </a:br>
            <a:endParaRPr lang="en-GB" sz="1700" dirty="0"/>
          </a:p>
          <a:p>
            <a:pPr>
              <a:spcBef>
                <a:spcPts val="0"/>
              </a:spcBef>
            </a:pPr>
            <a:r>
              <a:rPr lang="en-GB" sz="1700" dirty="0"/>
              <a:t>Improving technical knowledge and understanding through technical lectures and visits</a:t>
            </a:r>
          </a:p>
          <a:p>
            <a:r>
              <a:rPr lang="en-GB" sz="1700" dirty="0"/>
              <a:t>Educating through relevant, engaging &amp; convenient lectures </a:t>
            </a:r>
          </a:p>
          <a:p>
            <a:r>
              <a:rPr lang="en-GB" sz="1700" dirty="0"/>
              <a:t>Sharing rail knowledge &amp; expertise to aid industry/college performance</a:t>
            </a:r>
          </a:p>
          <a:p>
            <a:r>
              <a:rPr lang="en-GB" sz="1700" dirty="0"/>
              <a:t>Attendance certificates are provided to form part of an employee’s CPD activities</a:t>
            </a:r>
            <a:br>
              <a:rPr lang="en-GB" sz="1800" dirty="0"/>
            </a:br>
            <a:endParaRPr lang="en-GB" sz="1800" dirty="0"/>
          </a:p>
          <a:p>
            <a:pPr marL="0" indent="0">
              <a:spcBef>
                <a:spcPts val="0"/>
              </a:spcBef>
              <a:buNone/>
            </a:pPr>
            <a:r>
              <a:rPr lang="en-GB" sz="1800" b="1" dirty="0"/>
              <a:t>2. </a:t>
            </a:r>
            <a:r>
              <a:rPr lang="en-GB" sz="1700" b="1" dirty="0"/>
              <a:t>Career Progression Opportunity</a:t>
            </a:r>
            <a:br>
              <a:rPr lang="en-GB" sz="1700" dirty="0"/>
            </a:br>
            <a:endParaRPr lang="en-GB" sz="1700" dirty="0"/>
          </a:p>
          <a:p>
            <a:pPr>
              <a:spcBef>
                <a:spcPts val="0"/>
              </a:spcBef>
            </a:pPr>
            <a:r>
              <a:rPr lang="en-GB" sz="1700" dirty="0"/>
              <a:t>Networking events for active professionals and potential/future rail workers</a:t>
            </a:r>
          </a:p>
          <a:p>
            <a:r>
              <a:rPr lang="en-GB" sz="1700" dirty="0"/>
              <a:t>To give experience of professional roles to young graduates and apprentices just entering the industry </a:t>
            </a:r>
            <a:br>
              <a:rPr lang="en-GB" sz="1800" dirty="0"/>
            </a:br>
            <a:endParaRPr lang="en-GB" sz="1800" dirty="0"/>
          </a:p>
          <a:p>
            <a:pPr marL="0" indent="0">
              <a:spcBef>
                <a:spcPts val="0"/>
              </a:spcBef>
              <a:buNone/>
            </a:pPr>
            <a:r>
              <a:rPr lang="en-GB" sz="1800" b="1" dirty="0"/>
              <a:t>3. </a:t>
            </a:r>
            <a:r>
              <a:rPr lang="en-GB" sz="1700" b="1" dirty="0"/>
              <a:t>Social events with like-minded people</a:t>
            </a:r>
            <a:br>
              <a:rPr lang="en-GB" sz="1700" dirty="0"/>
            </a:br>
            <a:endParaRPr lang="en-GB" sz="1700" dirty="0"/>
          </a:p>
          <a:p>
            <a:pPr>
              <a:spcBef>
                <a:spcPts val="0"/>
              </a:spcBef>
            </a:pPr>
            <a:r>
              <a:rPr lang="en-GB" sz="1700" dirty="0"/>
              <a:t>Networking events and activities </a:t>
            </a:r>
            <a:br>
              <a:rPr lang="en-GB" sz="1700" dirty="0"/>
            </a:br>
            <a:r>
              <a:rPr lang="en-GB" sz="1700" dirty="0"/>
              <a:t>not focussed on rail to help with </a:t>
            </a:r>
            <a:br>
              <a:rPr lang="en-GB" sz="1700" dirty="0"/>
            </a:br>
            <a:r>
              <a:rPr lang="en-GB" sz="1700" dirty="0"/>
              <a:t>engagement outside of work</a:t>
            </a:r>
          </a:p>
          <a:p>
            <a:pPr>
              <a:spcBef>
                <a:spcPts val="0"/>
              </a:spcBef>
            </a:pPr>
            <a:r>
              <a:rPr lang="en-GB" sz="1700" dirty="0"/>
              <a:t>Interaction with other railway centred Societies and</a:t>
            </a:r>
          </a:p>
          <a:p>
            <a:pPr marL="182563" indent="-7938">
              <a:spcBef>
                <a:spcPts val="0"/>
              </a:spcBef>
              <a:buNone/>
            </a:pPr>
            <a:r>
              <a:rPr lang="en-GB" sz="1700" dirty="0"/>
              <a:t>Professional  Institutions </a:t>
            </a:r>
          </a:p>
          <a:p>
            <a:pPr>
              <a:spcBef>
                <a:spcPts val="0"/>
              </a:spcBef>
            </a:pPr>
            <a:endParaRPr lang="en-GB" sz="18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639637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Related imag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2996952"/>
            <a:ext cx="2143125" cy="2071117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8229600" cy="990600"/>
          </a:xfrm>
        </p:spPr>
        <p:txBody>
          <a:bodyPr>
            <a:normAutofit fontScale="90000"/>
          </a:bodyPr>
          <a:lstStyle/>
          <a:p>
            <a:r>
              <a:rPr lang="en-GB" sz="3600" dirty="0"/>
              <a:t>HOW CAN WE HELP YOUR EMPLOYEES?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84784"/>
            <a:ext cx="8208912" cy="4876800"/>
          </a:xfrm>
        </p:spPr>
        <p:txBody>
          <a:bodyPr>
            <a:normAutofit lnSpcReduction="10000"/>
          </a:bodyPr>
          <a:lstStyle/>
          <a:p>
            <a:r>
              <a:rPr lang="en-GB" sz="1800" dirty="0"/>
              <a:t>The following Rail organisations are already actively involved in the organisation of the society:</a:t>
            </a:r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pPr marL="0" indent="0">
              <a:buNone/>
            </a:pPr>
            <a:br>
              <a:rPr lang="en-GB" sz="1800" dirty="0"/>
            </a:br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r>
              <a:rPr lang="en-GB" sz="1800" dirty="0"/>
              <a:t>Derby Railway Engineering Society acts as an educator to young railway professionals. </a:t>
            </a:r>
          </a:p>
          <a:p>
            <a:r>
              <a:rPr lang="en-GB" sz="1800" dirty="0"/>
              <a:t>Your employees can learn and network with like-minded professionals         from other local railway organisations.</a:t>
            </a:r>
          </a:p>
          <a:p>
            <a:endParaRPr lang="en-GB" dirty="0"/>
          </a:p>
        </p:txBody>
      </p:sp>
      <p:pic>
        <p:nvPicPr>
          <p:cNvPr id="11" name="Picture 12" descr="http://www.derbyrailforum.org.uk/write/directory/634369955752837811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682" y="2636912"/>
            <a:ext cx="2439055" cy="570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Logo_SNCLavalin_-®2015_COUL_CMYK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9454" y="3455173"/>
            <a:ext cx="1525524" cy="806196"/>
          </a:xfrm>
          <a:prstGeom prst="rect">
            <a:avLst/>
          </a:prstGeom>
        </p:spPr>
      </p:pic>
      <p:pic>
        <p:nvPicPr>
          <p:cNvPr id="6148" name="Picture 4" descr="Related image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16216" y="2204864"/>
            <a:ext cx="1713359" cy="1713360"/>
          </a:xfrm>
          <a:prstGeom prst="rect">
            <a:avLst/>
          </a:prstGeom>
          <a:noFill/>
        </p:spPr>
      </p:pic>
      <p:sp>
        <p:nvSpPr>
          <p:cNvPr id="6150" name="AutoShape 6" descr="Related image">
            <a:hlinkClick r:id="rId8"/>
          </p:cNvPr>
          <p:cNvSpPr>
            <a:spLocks noChangeAspect="1" noChangeArrowheads="1"/>
          </p:cNvSpPr>
          <p:nvPr/>
        </p:nvSpPr>
        <p:spPr bwMode="auto">
          <a:xfrm>
            <a:off x="539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6152" name="AutoShape 8" descr="Related image">
            <a:hlinkClick r:id="rId8"/>
          </p:cNvPr>
          <p:cNvSpPr>
            <a:spLocks noChangeAspect="1" noChangeArrowheads="1"/>
          </p:cNvSpPr>
          <p:nvPr/>
        </p:nvSpPr>
        <p:spPr bwMode="auto">
          <a:xfrm>
            <a:off x="539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6154" name="Picture 10" descr="Related image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660232" y="3501008"/>
            <a:ext cx="1872208" cy="1013527"/>
          </a:xfrm>
          <a:prstGeom prst="rect">
            <a:avLst/>
          </a:prstGeom>
          <a:noFill/>
        </p:spPr>
      </p:pic>
      <p:pic>
        <p:nvPicPr>
          <p:cNvPr id="6" name="Picture 5" descr="A logo for a company&#10;&#10;Description automatically generated">
            <a:extLst>
              <a:ext uri="{FF2B5EF4-FFF2-40B4-BE49-F238E27FC236}">
                <a16:creationId xmlns:a16="http://schemas.microsoft.com/office/drawing/2014/main" id="{27DEB107-782D-3B69-2ABE-4920BB1F38D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9795" y="3406933"/>
            <a:ext cx="1908749" cy="1270186"/>
          </a:xfrm>
          <a:prstGeom prst="rect">
            <a:avLst/>
          </a:prstGeom>
        </p:spPr>
      </p:pic>
      <p:pic>
        <p:nvPicPr>
          <p:cNvPr id="8" name="Picture 7" descr="A purple background with white letters&#10;&#10;Description automatically generated">
            <a:extLst>
              <a:ext uri="{FF2B5EF4-FFF2-40B4-BE49-F238E27FC236}">
                <a16:creationId xmlns:a16="http://schemas.microsoft.com/office/drawing/2014/main" id="{24ABF75F-887D-6BAE-84D6-0A1C9028F70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463" y="2458260"/>
            <a:ext cx="1411637" cy="927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2908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000" dirty="0"/>
              <a:t>INVOLVEMENT OF KEY INDUSTRY FIGURES</a:t>
            </a:r>
          </a:p>
        </p:txBody>
      </p:sp>
      <p:sp>
        <p:nvSpPr>
          <p:cNvPr id="4" name="Content Placeholder 1"/>
          <p:cNvSpPr txBox="1">
            <a:spLocks/>
          </p:cNvSpPr>
          <p:nvPr/>
        </p:nvSpPr>
        <p:spPr>
          <a:xfrm>
            <a:off x="353548" y="1247913"/>
            <a:ext cx="8442756" cy="49474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l" rtl="0" latinLnBrk="0">
              <a:defRPr sz="14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rtl="0" latinLnBrk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rtl="0" latinLnBrk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rtl="0" latinLnBrk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rtl="0" latinLnBrk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rtl="0" latinLnBrk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rtl="0" latinLnBrk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rtl="0" latinLnBrk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rtl="0" latinLnBrk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en-GB" dirty="0"/>
              <a:t>The society is fortunate to be able to call upon the expertise of some of the industries most prominent decision-makers in the industry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79512" y="1523113"/>
            <a:ext cx="871296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The society is fortunate to be able to call upon the expertise and support of the rail industry's most prominent decision-makers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The following colleagues are actively involved with the Society either as a Committee Member or as a Vice President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600" dirty="0"/>
              <a:t>Neil Andrew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600" dirty="0"/>
              <a:t>Carol Dixon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600" dirty="0"/>
              <a:t>Neil Foster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600" dirty="0"/>
              <a:t>Martin Giles</a:t>
            </a:r>
            <a:endParaRPr lang="en-US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600" dirty="0"/>
              <a:t>Paul Long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600" dirty="0"/>
              <a:t>Stephen Pell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600" dirty="0"/>
              <a:t>Colin Scott</a:t>
            </a:r>
            <a:endParaRPr lang="en-US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600" dirty="0"/>
              <a:t>Kerry Warburton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600" dirty="0"/>
              <a:t>Jonathan Wragg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600" dirty="0"/>
              <a:t>Chris Wright</a:t>
            </a:r>
            <a:endParaRPr lang="en-US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3695424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A341BAD3083A14BB0629CF728008536" ma:contentTypeVersion="10" ma:contentTypeDescription="Create a new document." ma:contentTypeScope="" ma:versionID="62cfabab8b539b193faa21350098d2d4">
  <xsd:schema xmlns:xsd="http://www.w3.org/2001/XMLSchema" xmlns:xs="http://www.w3.org/2001/XMLSchema" xmlns:p="http://schemas.microsoft.com/office/2006/metadata/properties" xmlns:ns3="d7870e3d-a6d2-4e79-a0ac-01c7f54c83b5" xmlns:ns4="c67907ff-7c2c-4dbd-bcec-bf27a0134b07" targetNamespace="http://schemas.microsoft.com/office/2006/metadata/properties" ma:root="true" ma:fieldsID="0b2fc1c36be00be5f756bedc785af7d6" ns3:_="" ns4:_="">
    <xsd:import namespace="d7870e3d-a6d2-4e79-a0ac-01c7f54c83b5"/>
    <xsd:import namespace="c67907ff-7c2c-4dbd-bcec-bf27a0134b0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870e3d-a6d2-4e79-a0ac-01c7f54c83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7907ff-7c2c-4dbd-bcec-bf27a0134b07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5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BD1EE52-BB0B-4362-8522-80F5C874FCC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7870e3d-a6d2-4e79-a0ac-01c7f54c83b5"/>
    <ds:schemaRef ds:uri="c67907ff-7c2c-4dbd-bcec-bf27a0134b0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647C491-12A3-46E0-8534-AF9F3F57EA3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F8D1DDA-FE51-48D7-AAA7-8C3B24B9F845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0</TotalTime>
  <Words>927</Words>
  <Application>Microsoft Office PowerPoint</Application>
  <PresentationFormat>On-screen Show (4:3)</PresentationFormat>
  <Paragraphs>127</Paragraphs>
  <Slides>12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Clarity</vt:lpstr>
      <vt:lpstr>DERBY RAILWAY ENGINEERING SOCIETY</vt:lpstr>
      <vt:lpstr>INTRODUCTION</vt:lpstr>
      <vt:lpstr>ABOUT DERBY RAILWAY  ENGINEERING SOCIETY (DRES)</vt:lpstr>
      <vt:lpstr>ABOUT DERBY RAILWAY ENGINEERING SOCIETY (DRES)</vt:lpstr>
      <vt:lpstr>THE REMIT OF THE SOCIETY</vt:lpstr>
      <vt:lpstr>CURRENT SOCIETY ACTIVITIES</vt:lpstr>
      <vt:lpstr>HOW DOES DRES BENEFIT LOCAL EMPLOYERS?</vt:lpstr>
      <vt:lpstr>HOW CAN WE HELP YOUR EMPLOYEES? </vt:lpstr>
      <vt:lpstr>INVOLVEMENT OF KEY INDUSTRY FIGURES</vt:lpstr>
      <vt:lpstr>HOW DOES DRES FIT WITH OTHER ENGINEERING INSTITUTIONS AND RAILWAY CENTRED SOCIETIES?</vt:lpstr>
      <vt:lpstr>PERCIEVED BENIFITS – A SUMMARY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DERBY RAILWAY ENGINEERING SOCIETY</dc:title>
  <dc:creator/>
  <cp:lastModifiedBy/>
  <cp:revision>3</cp:revision>
  <dcterms:created xsi:type="dcterms:W3CDTF">2016-01-04T15:33:32Z</dcterms:created>
  <dcterms:modified xsi:type="dcterms:W3CDTF">2024-01-29T17:41:40Z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LCID">
    <vt:i4>1033</vt:i4>
  </property>
  <property fmtid="{D5CDD505-2E9C-101B-9397-08002B2CF9AE}" pid="3" name="_Version">
    <vt:lpwstr>12.0.4518</vt:lpwstr>
  </property>
  <property fmtid="{D5CDD505-2E9C-101B-9397-08002B2CF9AE}" pid="4" name="ContentTypeId">
    <vt:lpwstr>0x010100DA341BAD3083A14BB0629CF728008536</vt:lpwstr>
  </property>
</Properties>
</file>